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676" userDrawn="1">
          <p15:clr>
            <a:srgbClr val="A4A3A4"/>
          </p15:clr>
        </p15:guide>
        <p15:guide id="3" orient="horz" pos="25865" userDrawn="1">
          <p15:clr>
            <a:srgbClr val="A4A3A4"/>
          </p15:clr>
        </p15:guide>
        <p15:guide id="4" orient="horz" pos="554" userDrawn="1">
          <p15:clr>
            <a:srgbClr val="A4A3A4"/>
          </p15:clr>
        </p15:guide>
        <p15:guide id="5" orient="horz" pos="26409" userDrawn="1">
          <p15:clr>
            <a:srgbClr val="A4A3A4"/>
          </p15:clr>
        </p15:guide>
        <p15:guide id="7" pos="18607" userDrawn="1">
          <p15:clr>
            <a:srgbClr val="A4A3A4"/>
          </p15:clr>
        </p15:guide>
        <p15:guide id="8" pos="464" userDrawn="1">
          <p15:clr>
            <a:srgbClr val="A4A3A4"/>
          </p15:clr>
        </p15:guide>
        <p15:guide id="9" orient="horz" pos="2414" userDrawn="1">
          <p15:clr>
            <a:srgbClr val="A4A3A4"/>
          </p15:clr>
        </p15:guide>
        <p15:guide id="10" orient="horz" pos="12574" userDrawn="1">
          <p15:clr>
            <a:srgbClr val="A4A3A4"/>
          </p15:clr>
        </p15:guide>
        <p15:guide id="11" pos="18335" userDrawn="1">
          <p15:clr>
            <a:srgbClr val="A4A3A4"/>
          </p15:clr>
        </p15:guide>
        <p15:guide id="12" pos="736" userDrawn="1">
          <p15:clr>
            <a:srgbClr val="A4A3A4"/>
          </p15:clr>
        </p15:guide>
        <p15:guide id="13" orient="horz" pos="26137" userDrawn="1">
          <p15:clr>
            <a:srgbClr val="A4A3A4"/>
          </p15:clr>
        </p15:guide>
        <p15:guide id="14" orient="horz" pos="7812" userDrawn="1">
          <p15:clr>
            <a:srgbClr val="A4A3A4"/>
          </p15:clr>
        </p15:guide>
        <p15:guide id="15" orient="horz" pos="5135" userDrawn="1">
          <p15:clr>
            <a:srgbClr val="A4A3A4"/>
          </p15:clr>
        </p15:guide>
        <p15:guide id="16" orient="horz" pos="3185" userDrawn="1">
          <p15:clr>
            <a:srgbClr val="A4A3A4"/>
          </p15:clr>
        </p15:guide>
        <p15:guide id="17" pos="10806" userDrawn="1">
          <p15:clr>
            <a:srgbClr val="A4A3A4"/>
          </p15:clr>
        </p15:guide>
        <p15:guide id="18" pos="4410" userDrawn="1">
          <p15:clr>
            <a:srgbClr val="A4A3A4"/>
          </p15:clr>
        </p15:guide>
        <p15:guide id="19" pos="10216" userDrawn="1">
          <p15:clr>
            <a:srgbClr val="A4A3A4"/>
          </p15:clr>
        </p15:guide>
        <p15:guide id="20" pos="963" userDrawn="1">
          <p15:clr>
            <a:srgbClr val="A4A3A4"/>
          </p15:clr>
        </p15:guide>
        <p15:guide id="21" pos="4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83FF"/>
    <a:srgbClr val="009C7B"/>
    <a:srgbClr val="76D6FF"/>
    <a:srgbClr val="5AC8F5"/>
    <a:srgbClr val="FFCA42"/>
    <a:srgbClr val="FF453A"/>
    <a:srgbClr val="7A81FF"/>
    <a:srgbClr val="D5FC79"/>
    <a:srgbClr val="FFD579"/>
    <a:srgbClr val="C46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386"/>
    <p:restoredTop sz="97059"/>
  </p:normalViewPr>
  <p:slideViewPr>
    <p:cSldViewPr showGuides="1">
      <p:cViewPr>
        <p:scale>
          <a:sx n="71" d="100"/>
          <a:sy n="71" d="100"/>
        </p:scale>
        <p:origin x="904" y="-11896"/>
      </p:cViewPr>
      <p:guideLst>
        <p:guide pos="7676"/>
        <p:guide orient="horz" pos="25865"/>
        <p:guide orient="horz" pos="554"/>
        <p:guide orient="horz" pos="26409"/>
        <p:guide pos="18607"/>
        <p:guide pos="464"/>
        <p:guide orient="horz" pos="2414"/>
        <p:guide orient="horz" pos="12574"/>
        <p:guide pos="18335"/>
        <p:guide pos="736"/>
        <p:guide orient="horz" pos="26137"/>
        <p:guide orient="horz" pos="7812"/>
        <p:guide orient="horz" pos="5135"/>
        <p:guide orient="horz" pos="3185"/>
        <p:guide pos="10806"/>
        <p:guide pos="4410"/>
        <p:guide pos="10216"/>
        <p:guide pos="963"/>
        <p:guide pos="4183"/>
      </p:guideLst>
    </p:cSldViewPr>
  </p:slid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E2AD4-3120-3948-A063-2131948A6F5B}" type="datetimeFigureOut">
              <a:rPr lang="en-TW" smtClean="0"/>
              <a:t>2022/9/26</a:t>
            </a:fld>
            <a:endParaRPr lang="en-TW"/>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6FB4AA-2B2E-0442-B594-CAB5FE52B081}" type="slidenum">
              <a:rPr lang="en-TW" smtClean="0"/>
              <a:t>‹#›</a:t>
            </a:fld>
            <a:endParaRPr lang="en-TW"/>
          </a:p>
        </p:txBody>
      </p:sp>
    </p:spTree>
    <p:extLst>
      <p:ext uri="{BB962C8B-B14F-4D97-AF65-F5344CB8AC3E}">
        <p14:creationId xmlns:p14="http://schemas.microsoft.com/office/powerpoint/2010/main" val="154627888"/>
      </p:ext>
    </p:extLst>
  </p:cSld>
  <p:clrMap bg1="lt1" tx1="dk1" bg2="lt2" tx2="dk2" accent1="accent1" accent2="accent2" accent3="accent3" accent4="accent4" accent5="accent5" accent6="accent6" hlink="hlink" folHlink="folHlink"/>
  <p:notesStyle>
    <a:lvl1pPr marL="0" algn="l" defTabSz="3507730" rtl="0" eaLnBrk="1" latinLnBrk="0" hangingPunct="1">
      <a:defRPr sz="4603" kern="1200">
        <a:solidFill>
          <a:schemeClr val="tx1"/>
        </a:solidFill>
        <a:latin typeface="+mn-lt"/>
        <a:ea typeface="+mn-ea"/>
        <a:cs typeface="+mn-cs"/>
      </a:defRPr>
    </a:lvl1pPr>
    <a:lvl2pPr marL="1753865" algn="l" defTabSz="3507730" rtl="0" eaLnBrk="1" latinLnBrk="0" hangingPunct="1">
      <a:defRPr sz="4603" kern="1200">
        <a:solidFill>
          <a:schemeClr val="tx1"/>
        </a:solidFill>
        <a:latin typeface="+mn-lt"/>
        <a:ea typeface="+mn-ea"/>
        <a:cs typeface="+mn-cs"/>
      </a:defRPr>
    </a:lvl2pPr>
    <a:lvl3pPr marL="3507730" algn="l" defTabSz="3507730" rtl="0" eaLnBrk="1" latinLnBrk="0" hangingPunct="1">
      <a:defRPr sz="4603" kern="1200">
        <a:solidFill>
          <a:schemeClr val="tx1"/>
        </a:solidFill>
        <a:latin typeface="+mn-lt"/>
        <a:ea typeface="+mn-ea"/>
        <a:cs typeface="+mn-cs"/>
      </a:defRPr>
    </a:lvl3pPr>
    <a:lvl4pPr marL="5261595" algn="l" defTabSz="3507730" rtl="0" eaLnBrk="1" latinLnBrk="0" hangingPunct="1">
      <a:defRPr sz="4603" kern="1200">
        <a:solidFill>
          <a:schemeClr val="tx1"/>
        </a:solidFill>
        <a:latin typeface="+mn-lt"/>
        <a:ea typeface="+mn-ea"/>
        <a:cs typeface="+mn-cs"/>
      </a:defRPr>
    </a:lvl4pPr>
    <a:lvl5pPr marL="7015460" algn="l" defTabSz="3507730" rtl="0" eaLnBrk="1" latinLnBrk="0" hangingPunct="1">
      <a:defRPr sz="4603" kern="1200">
        <a:solidFill>
          <a:schemeClr val="tx1"/>
        </a:solidFill>
        <a:latin typeface="+mn-lt"/>
        <a:ea typeface="+mn-ea"/>
        <a:cs typeface="+mn-cs"/>
      </a:defRPr>
    </a:lvl5pPr>
    <a:lvl6pPr marL="8769325" algn="l" defTabSz="3507730" rtl="0" eaLnBrk="1" latinLnBrk="0" hangingPunct="1">
      <a:defRPr sz="4603" kern="1200">
        <a:solidFill>
          <a:schemeClr val="tx1"/>
        </a:solidFill>
        <a:latin typeface="+mn-lt"/>
        <a:ea typeface="+mn-ea"/>
        <a:cs typeface="+mn-cs"/>
      </a:defRPr>
    </a:lvl6pPr>
    <a:lvl7pPr marL="10523190" algn="l" defTabSz="3507730" rtl="0" eaLnBrk="1" latinLnBrk="0" hangingPunct="1">
      <a:defRPr sz="4603" kern="1200">
        <a:solidFill>
          <a:schemeClr val="tx1"/>
        </a:solidFill>
        <a:latin typeface="+mn-lt"/>
        <a:ea typeface="+mn-ea"/>
        <a:cs typeface="+mn-cs"/>
      </a:defRPr>
    </a:lvl7pPr>
    <a:lvl8pPr marL="12277054" algn="l" defTabSz="3507730" rtl="0" eaLnBrk="1" latinLnBrk="0" hangingPunct="1">
      <a:defRPr sz="4603" kern="1200">
        <a:solidFill>
          <a:schemeClr val="tx1"/>
        </a:solidFill>
        <a:latin typeface="+mn-lt"/>
        <a:ea typeface="+mn-ea"/>
        <a:cs typeface="+mn-cs"/>
      </a:defRPr>
    </a:lvl8pPr>
    <a:lvl9pPr marL="14030919" algn="l" defTabSz="3507730" rtl="0" eaLnBrk="1" latinLnBrk="0" hangingPunct="1">
      <a:defRPr sz="460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796FB4AA-2B2E-0442-B594-CAB5FE52B081}" type="slidenum">
              <a:rPr lang="en-TW" smtClean="0"/>
              <a:t>1</a:t>
            </a:fld>
            <a:endParaRPr lang="en-TW"/>
          </a:p>
        </p:txBody>
      </p:sp>
    </p:spTree>
    <p:extLst>
      <p:ext uri="{BB962C8B-B14F-4D97-AF65-F5344CB8AC3E}">
        <p14:creationId xmlns:p14="http://schemas.microsoft.com/office/powerpoint/2010/main" val="91367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18ED80-A18F-2443-BCF2-23D436353FF3}" type="datetimeFigureOut">
              <a:rPr lang="en-TW" smtClean="0"/>
              <a:t>2022/9/26</a:t>
            </a:fld>
            <a:endParaRPr lang="en-TW"/>
          </a:p>
        </p:txBody>
      </p:sp>
      <p:sp>
        <p:nvSpPr>
          <p:cNvPr id="5" name="Footer Placeholder 4"/>
          <p:cNvSpPr>
            <a:spLocks noGrp="1"/>
          </p:cNvSpPr>
          <p:nvPr>
            <p:ph type="ftr" sz="quarter" idx="11"/>
          </p:nvPr>
        </p:nvSpPr>
        <p:spPr/>
        <p:txBody>
          <a:bodyPr/>
          <a:lstStyle/>
          <a:p>
            <a:endParaRPr lang="en-TW"/>
          </a:p>
        </p:txBody>
      </p:sp>
      <p:sp>
        <p:nvSpPr>
          <p:cNvPr id="6" name="Slide Number Placeholder 5"/>
          <p:cNvSpPr>
            <a:spLocks noGrp="1"/>
          </p:cNvSpPr>
          <p:nvPr>
            <p:ph type="sldNum" sz="quarter" idx="12"/>
          </p:nvPr>
        </p:nvSpPr>
        <p:spPr/>
        <p:txBody>
          <a:bodyPr/>
          <a:lstStyle/>
          <a:p>
            <a:fld id="{64140DFC-AC5C-684B-99E8-2C1A6335C8F4}" type="slidenum">
              <a:rPr lang="en-TW" smtClean="0"/>
              <a:t>‹#›</a:t>
            </a:fld>
            <a:endParaRPr lang="en-TW"/>
          </a:p>
        </p:txBody>
      </p:sp>
    </p:spTree>
    <p:extLst>
      <p:ext uri="{BB962C8B-B14F-4D97-AF65-F5344CB8AC3E}">
        <p14:creationId xmlns:p14="http://schemas.microsoft.com/office/powerpoint/2010/main" val="4174078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18ED80-A18F-2443-BCF2-23D436353FF3}" type="datetimeFigureOut">
              <a:rPr lang="en-TW" smtClean="0"/>
              <a:t>2022/9/26</a:t>
            </a:fld>
            <a:endParaRPr lang="en-TW"/>
          </a:p>
        </p:txBody>
      </p:sp>
      <p:sp>
        <p:nvSpPr>
          <p:cNvPr id="5" name="Footer Placeholder 4"/>
          <p:cNvSpPr>
            <a:spLocks noGrp="1"/>
          </p:cNvSpPr>
          <p:nvPr>
            <p:ph type="ftr" sz="quarter" idx="11"/>
          </p:nvPr>
        </p:nvSpPr>
        <p:spPr/>
        <p:txBody>
          <a:bodyPr/>
          <a:lstStyle/>
          <a:p>
            <a:endParaRPr lang="en-TW"/>
          </a:p>
        </p:txBody>
      </p:sp>
      <p:sp>
        <p:nvSpPr>
          <p:cNvPr id="6" name="Slide Number Placeholder 5"/>
          <p:cNvSpPr>
            <a:spLocks noGrp="1"/>
          </p:cNvSpPr>
          <p:nvPr>
            <p:ph type="sldNum" sz="quarter" idx="12"/>
          </p:nvPr>
        </p:nvSpPr>
        <p:spPr/>
        <p:txBody>
          <a:bodyPr/>
          <a:lstStyle/>
          <a:p>
            <a:fld id="{64140DFC-AC5C-684B-99E8-2C1A6335C8F4}" type="slidenum">
              <a:rPr lang="en-TW" smtClean="0"/>
              <a:t>‹#›</a:t>
            </a:fld>
            <a:endParaRPr lang="en-TW"/>
          </a:p>
        </p:txBody>
      </p:sp>
    </p:spTree>
    <p:extLst>
      <p:ext uri="{BB962C8B-B14F-4D97-AF65-F5344CB8AC3E}">
        <p14:creationId xmlns:p14="http://schemas.microsoft.com/office/powerpoint/2010/main" val="77372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18ED80-A18F-2443-BCF2-23D436353FF3}" type="datetimeFigureOut">
              <a:rPr lang="en-TW" smtClean="0"/>
              <a:t>2022/9/26</a:t>
            </a:fld>
            <a:endParaRPr lang="en-TW"/>
          </a:p>
        </p:txBody>
      </p:sp>
      <p:sp>
        <p:nvSpPr>
          <p:cNvPr id="5" name="Footer Placeholder 4"/>
          <p:cNvSpPr>
            <a:spLocks noGrp="1"/>
          </p:cNvSpPr>
          <p:nvPr>
            <p:ph type="ftr" sz="quarter" idx="11"/>
          </p:nvPr>
        </p:nvSpPr>
        <p:spPr/>
        <p:txBody>
          <a:bodyPr/>
          <a:lstStyle/>
          <a:p>
            <a:endParaRPr lang="en-TW"/>
          </a:p>
        </p:txBody>
      </p:sp>
      <p:sp>
        <p:nvSpPr>
          <p:cNvPr id="6" name="Slide Number Placeholder 5"/>
          <p:cNvSpPr>
            <a:spLocks noGrp="1"/>
          </p:cNvSpPr>
          <p:nvPr>
            <p:ph type="sldNum" sz="quarter" idx="12"/>
          </p:nvPr>
        </p:nvSpPr>
        <p:spPr/>
        <p:txBody>
          <a:bodyPr/>
          <a:lstStyle/>
          <a:p>
            <a:fld id="{64140DFC-AC5C-684B-99E8-2C1A6335C8F4}" type="slidenum">
              <a:rPr lang="en-TW" smtClean="0"/>
              <a:t>‹#›</a:t>
            </a:fld>
            <a:endParaRPr lang="en-TW"/>
          </a:p>
        </p:txBody>
      </p:sp>
    </p:spTree>
    <p:extLst>
      <p:ext uri="{BB962C8B-B14F-4D97-AF65-F5344CB8AC3E}">
        <p14:creationId xmlns:p14="http://schemas.microsoft.com/office/powerpoint/2010/main" val="2062929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18ED80-A18F-2443-BCF2-23D436353FF3}" type="datetimeFigureOut">
              <a:rPr lang="en-TW" smtClean="0"/>
              <a:t>2022/9/26</a:t>
            </a:fld>
            <a:endParaRPr lang="en-TW"/>
          </a:p>
        </p:txBody>
      </p:sp>
      <p:sp>
        <p:nvSpPr>
          <p:cNvPr id="5" name="Footer Placeholder 4"/>
          <p:cNvSpPr>
            <a:spLocks noGrp="1"/>
          </p:cNvSpPr>
          <p:nvPr>
            <p:ph type="ftr" sz="quarter" idx="11"/>
          </p:nvPr>
        </p:nvSpPr>
        <p:spPr/>
        <p:txBody>
          <a:bodyPr/>
          <a:lstStyle/>
          <a:p>
            <a:endParaRPr lang="en-TW"/>
          </a:p>
        </p:txBody>
      </p:sp>
      <p:sp>
        <p:nvSpPr>
          <p:cNvPr id="6" name="Slide Number Placeholder 5"/>
          <p:cNvSpPr>
            <a:spLocks noGrp="1"/>
          </p:cNvSpPr>
          <p:nvPr>
            <p:ph type="sldNum" sz="quarter" idx="12"/>
          </p:nvPr>
        </p:nvSpPr>
        <p:spPr/>
        <p:txBody>
          <a:bodyPr/>
          <a:lstStyle/>
          <a:p>
            <a:fld id="{64140DFC-AC5C-684B-99E8-2C1A6335C8F4}" type="slidenum">
              <a:rPr lang="en-TW" smtClean="0"/>
              <a:t>‹#›</a:t>
            </a:fld>
            <a:endParaRPr lang="en-TW"/>
          </a:p>
        </p:txBody>
      </p:sp>
    </p:spTree>
    <p:extLst>
      <p:ext uri="{BB962C8B-B14F-4D97-AF65-F5344CB8AC3E}">
        <p14:creationId xmlns:p14="http://schemas.microsoft.com/office/powerpoint/2010/main" val="329991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8ED80-A18F-2443-BCF2-23D436353FF3}" type="datetimeFigureOut">
              <a:rPr lang="en-TW" smtClean="0"/>
              <a:t>2022/9/26</a:t>
            </a:fld>
            <a:endParaRPr lang="en-TW"/>
          </a:p>
        </p:txBody>
      </p:sp>
      <p:sp>
        <p:nvSpPr>
          <p:cNvPr id="5" name="Footer Placeholder 4"/>
          <p:cNvSpPr>
            <a:spLocks noGrp="1"/>
          </p:cNvSpPr>
          <p:nvPr>
            <p:ph type="ftr" sz="quarter" idx="11"/>
          </p:nvPr>
        </p:nvSpPr>
        <p:spPr/>
        <p:txBody>
          <a:bodyPr/>
          <a:lstStyle/>
          <a:p>
            <a:endParaRPr lang="en-TW"/>
          </a:p>
        </p:txBody>
      </p:sp>
      <p:sp>
        <p:nvSpPr>
          <p:cNvPr id="6" name="Slide Number Placeholder 5"/>
          <p:cNvSpPr>
            <a:spLocks noGrp="1"/>
          </p:cNvSpPr>
          <p:nvPr>
            <p:ph type="sldNum" sz="quarter" idx="12"/>
          </p:nvPr>
        </p:nvSpPr>
        <p:spPr/>
        <p:txBody>
          <a:bodyPr/>
          <a:lstStyle/>
          <a:p>
            <a:fld id="{64140DFC-AC5C-684B-99E8-2C1A6335C8F4}" type="slidenum">
              <a:rPr lang="en-TW" smtClean="0"/>
              <a:t>‹#›</a:t>
            </a:fld>
            <a:endParaRPr lang="en-TW"/>
          </a:p>
        </p:txBody>
      </p:sp>
    </p:spTree>
    <p:extLst>
      <p:ext uri="{BB962C8B-B14F-4D97-AF65-F5344CB8AC3E}">
        <p14:creationId xmlns:p14="http://schemas.microsoft.com/office/powerpoint/2010/main" val="3847078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18ED80-A18F-2443-BCF2-23D436353FF3}" type="datetimeFigureOut">
              <a:rPr lang="en-TW" smtClean="0"/>
              <a:t>2022/9/26</a:t>
            </a:fld>
            <a:endParaRPr lang="en-TW"/>
          </a:p>
        </p:txBody>
      </p:sp>
      <p:sp>
        <p:nvSpPr>
          <p:cNvPr id="6" name="Footer Placeholder 5"/>
          <p:cNvSpPr>
            <a:spLocks noGrp="1"/>
          </p:cNvSpPr>
          <p:nvPr>
            <p:ph type="ftr" sz="quarter" idx="11"/>
          </p:nvPr>
        </p:nvSpPr>
        <p:spPr/>
        <p:txBody>
          <a:bodyPr/>
          <a:lstStyle/>
          <a:p>
            <a:endParaRPr lang="en-TW"/>
          </a:p>
        </p:txBody>
      </p:sp>
      <p:sp>
        <p:nvSpPr>
          <p:cNvPr id="7" name="Slide Number Placeholder 6"/>
          <p:cNvSpPr>
            <a:spLocks noGrp="1"/>
          </p:cNvSpPr>
          <p:nvPr>
            <p:ph type="sldNum" sz="quarter" idx="12"/>
          </p:nvPr>
        </p:nvSpPr>
        <p:spPr/>
        <p:txBody>
          <a:bodyPr/>
          <a:lstStyle/>
          <a:p>
            <a:fld id="{64140DFC-AC5C-684B-99E8-2C1A6335C8F4}" type="slidenum">
              <a:rPr lang="en-TW" smtClean="0"/>
              <a:t>‹#›</a:t>
            </a:fld>
            <a:endParaRPr lang="en-TW"/>
          </a:p>
        </p:txBody>
      </p:sp>
    </p:spTree>
    <p:extLst>
      <p:ext uri="{BB962C8B-B14F-4D97-AF65-F5344CB8AC3E}">
        <p14:creationId xmlns:p14="http://schemas.microsoft.com/office/powerpoint/2010/main" val="251146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18ED80-A18F-2443-BCF2-23D436353FF3}" type="datetimeFigureOut">
              <a:rPr lang="en-TW" smtClean="0"/>
              <a:t>2022/9/26</a:t>
            </a:fld>
            <a:endParaRPr lang="en-TW"/>
          </a:p>
        </p:txBody>
      </p:sp>
      <p:sp>
        <p:nvSpPr>
          <p:cNvPr id="8" name="Footer Placeholder 7"/>
          <p:cNvSpPr>
            <a:spLocks noGrp="1"/>
          </p:cNvSpPr>
          <p:nvPr>
            <p:ph type="ftr" sz="quarter" idx="11"/>
          </p:nvPr>
        </p:nvSpPr>
        <p:spPr/>
        <p:txBody>
          <a:bodyPr/>
          <a:lstStyle/>
          <a:p>
            <a:endParaRPr lang="en-TW"/>
          </a:p>
        </p:txBody>
      </p:sp>
      <p:sp>
        <p:nvSpPr>
          <p:cNvPr id="9" name="Slide Number Placeholder 8"/>
          <p:cNvSpPr>
            <a:spLocks noGrp="1"/>
          </p:cNvSpPr>
          <p:nvPr>
            <p:ph type="sldNum" sz="quarter" idx="12"/>
          </p:nvPr>
        </p:nvSpPr>
        <p:spPr/>
        <p:txBody>
          <a:bodyPr/>
          <a:lstStyle/>
          <a:p>
            <a:fld id="{64140DFC-AC5C-684B-99E8-2C1A6335C8F4}" type="slidenum">
              <a:rPr lang="en-TW" smtClean="0"/>
              <a:t>‹#›</a:t>
            </a:fld>
            <a:endParaRPr lang="en-TW"/>
          </a:p>
        </p:txBody>
      </p:sp>
    </p:spTree>
    <p:extLst>
      <p:ext uri="{BB962C8B-B14F-4D97-AF65-F5344CB8AC3E}">
        <p14:creationId xmlns:p14="http://schemas.microsoft.com/office/powerpoint/2010/main" val="4034154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18ED80-A18F-2443-BCF2-23D436353FF3}" type="datetimeFigureOut">
              <a:rPr lang="en-TW" smtClean="0"/>
              <a:t>2022/9/26</a:t>
            </a:fld>
            <a:endParaRPr lang="en-TW"/>
          </a:p>
        </p:txBody>
      </p:sp>
      <p:sp>
        <p:nvSpPr>
          <p:cNvPr id="4" name="Footer Placeholder 3"/>
          <p:cNvSpPr>
            <a:spLocks noGrp="1"/>
          </p:cNvSpPr>
          <p:nvPr>
            <p:ph type="ftr" sz="quarter" idx="11"/>
          </p:nvPr>
        </p:nvSpPr>
        <p:spPr/>
        <p:txBody>
          <a:bodyPr/>
          <a:lstStyle/>
          <a:p>
            <a:endParaRPr lang="en-TW"/>
          </a:p>
        </p:txBody>
      </p:sp>
      <p:sp>
        <p:nvSpPr>
          <p:cNvPr id="5" name="Slide Number Placeholder 4"/>
          <p:cNvSpPr>
            <a:spLocks noGrp="1"/>
          </p:cNvSpPr>
          <p:nvPr>
            <p:ph type="sldNum" sz="quarter" idx="12"/>
          </p:nvPr>
        </p:nvSpPr>
        <p:spPr/>
        <p:txBody>
          <a:bodyPr/>
          <a:lstStyle/>
          <a:p>
            <a:fld id="{64140DFC-AC5C-684B-99E8-2C1A6335C8F4}" type="slidenum">
              <a:rPr lang="en-TW" smtClean="0"/>
              <a:t>‹#›</a:t>
            </a:fld>
            <a:endParaRPr lang="en-TW"/>
          </a:p>
        </p:txBody>
      </p:sp>
    </p:spTree>
    <p:extLst>
      <p:ext uri="{BB962C8B-B14F-4D97-AF65-F5344CB8AC3E}">
        <p14:creationId xmlns:p14="http://schemas.microsoft.com/office/powerpoint/2010/main" val="3694201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18ED80-A18F-2443-BCF2-23D436353FF3}" type="datetimeFigureOut">
              <a:rPr lang="en-TW" smtClean="0"/>
              <a:t>2022/9/26</a:t>
            </a:fld>
            <a:endParaRPr lang="en-TW"/>
          </a:p>
        </p:txBody>
      </p:sp>
      <p:sp>
        <p:nvSpPr>
          <p:cNvPr id="3" name="Footer Placeholder 2"/>
          <p:cNvSpPr>
            <a:spLocks noGrp="1"/>
          </p:cNvSpPr>
          <p:nvPr>
            <p:ph type="ftr" sz="quarter" idx="11"/>
          </p:nvPr>
        </p:nvSpPr>
        <p:spPr/>
        <p:txBody>
          <a:bodyPr/>
          <a:lstStyle/>
          <a:p>
            <a:endParaRPr lang="en-TW"/>
          </a:p>
        </p:txBody>
      </p:sp>
      <p:sp>
        <p:nvSpPr>
          <p:cNvPr id="4" name="Slide Number Placeholder 3"/>
          <p:cNvSpPr>
            <a:spLocks noGrp="1"/>
          </p:cNvSpPr>
          <p:nvPr>
            <p:ph type="sldNum" sz="quarter" idx="12"/>
          </p:nvPr>
        </p:nvSpPr>
        <p:spPr/>
        <p:txBody>
          <a:bodyPr/>
          <a:lstStyle/>
          <a:p>
            <a:fld id="{64140DFC-AC5C-684B-99E8-2C1A6335C8F4}" type="slidenum">
              <a:rPr lang="en-TW" smtClean="0"/>
              <a:t>‹#›</a:t>
            </a:fld>
            <a:endParaRPr lang="en-TW"/>
          </a:p>
        </p:txBody>
      </p:sp>
    </p:spTree>
    <p:extLst>
      <p:ext uri="{BB962C8B-B14F-4D97-AF65-F5344CB8AC3E}">
        <p14:creationId xmlns:p14="http://schemas.microsoft.com/office/powerpoint/2010/main" val="4158745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3218ED80-A18F-2443-BCF2-23D436353FF3}" type="datetimeFigureOut">
              <a:rPr lang="en-TW" smtClean="0"/>
              <a:t>2022/9/26</a:t>
            </a:fld>
            <a:endParaRPr lang="en-TW"/>
          </a:p>
        </p:txBody>
      </p:sp>
      <p:sp>
        <p:nvSpPr>
          <p:cNvPr id="6" name="Footer Placeholder 5"/>
          <p:cNvSpPr>
            <a:spLocks noGrp="1"/>
          </p:cNvSpPr>
          <p:nvPr>
            <p:ph type="ftr" sz="quarter" idx="11"/>
          </p:nvPr>
        </p:nvSpPr>
        <p:spPr/>
        <p:txBody>
          <a:bodyPr/>
          <a:lstStyle/>
          <a:p>
            <a:endParaRPr lang="en-TW"/>
          </a:p>
        </p:txBody>
      </p:sp>
      <p:sp>
        <p:nvSpPr>
          <p:cNvPr id="7" name="Slide Number Placeholder 6"/>
          <p:cNvSpPr>
            <a:spLocks noGrp="1"/>
          </p:cNvSpPr>
          <p:nvPr>
            <p:ph type="sldNum" sz="quarter" idx="12"/>
          </p:nvPr>
        </p:nvSpPr>
        <p:spPr/>
        <p:txBody>
          <a:bodyPr/>
          <a:lstStyle/>
          <a:p>
            <a:fld id="{64140DFC-AC5C-684B-99E8-2C1A6335C8F4}" type="slidenum">
              <a:rPr lang="en-TW" smtClean="0"/>
              <a:t>‹#›</a:t>
            </a:fld>
            <a:endParaRPr lang="en-TW"/>
          </a:p>
        </p:txBody>
      </p:sp>
    </p:spTree>
    <p:extLst>
      <p:ext uri="{BB962C8B-B14F-4D97-AF65-F5344CB8AC3E}">
        <p14:creationId xmlns:p14="http://schemas.microsoft.com/office/powerpoint/2010/main" val="1206869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3218ED80-A18F-2443-BCF2-23D436353FF3}" type="datetimeFigureOut">
              <a:rPr lang="en-TW" smtClean="0"/>
              <a:t>2022/9/26</a:t>
            </a:fld>
            <a:endParaRPr lang="en-TW"/>
          </a:p>
        </p:txBody>
      </p:sp>
      <p:sp>
        <p:nvSpPr>
          <p:cNvPr id="6" name="Footer Placeholder 5"/>
          <p:cNvSpPr>
            <a:spLocks noGrp="1"/>
          </p:cNvSpPr>
          <p:nvPr>
            <p:ph type="ftr" sz="quarter" idx="11"/>
          </p:nvPr>
        </p:nvSpPr>
        <p:spPr/>
        <p:txBody>
          <a:bodyPr/>
          <a:lstStyle/>
          <a:p>
            <a:endParaRPr lang="en-TW"/>
          </a:p>
        </p:txBody>
      </p:sp>
      <p:sp>
        <p:nvSpPr>
          <p:cNvPr id="7" name="Slide Number Placeholder 6"/>
          <p:cNvSpPr>
            <a:spLocks noGrp="1"/>
          </p:cNvSpPr>
          <p:nvPr>
            <p:ph type="sldNum" sz="quarter" idx="12"/>
          </p:nvPr>
        </p:nvSpPr>
        <p:spPr/>
        <p:txBody>
          <a:bodyPr/>
          <a:lstStyle/>
          <a:p>
            <a:fld id="{64140DFC-AC5C-684B-99E8-2C1A6335C8F4}" type="slidenum">
              <a:rPr lang="en-TW" smtClean="0"/>
              <a:t>‹#›</a:t>
            </a:fld>
            <a:endParaRPr lang="en-TW"/>
          </a:p>
        </p:txBody>
      </p:sp>
    </p:spTree>
    <p:extLst>
      <p:ext uri="{BB962C8B-B14F-4D97-AF65-F5344CB8AC3E}">
        <p14:creationId xmlns:p14="http://schemas.microsoft.com/office/powerpoint/2010/main" val="1143693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3218ED80-A18F-2443-BCF2-23D436353FF3}" type="datetimeFigureOut">
              <a:rPr lang="en-TW" smtClean="0"/>
              <a:t>2022/9/26</a:t>
            </a:fld>
            <a:endParaRPr lang="en-TW"/>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TW"/>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64140DFC-AC5C-684B-99E8-2C1A6335C8F4}" type="slidenum">
              <a:rPr lang="en-TW" smtClean="0"/>
              <a:t>‹#›</a:t>
            </a:fld>
            <a:endParaRPr lang="en-TW"/>
          </a:p>
        </p:txBody>
      </p:sp>
    </p:spTree>
    <p:extLst>
      <p:ext uri="{BB962C8B-B14F-4D97-AF65-F5344CB8AC3E}">
        <p14:creationId xmlns:p14="http://schemas.microsoft.com/office/powerpoint/2010/main" val="314534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B502E47A-17E0-A0F6-5B15-6F4E3BBE36BF}"/>
              </a:ext>
            </a:extLst>
          </p:cNvPr>
          <p:cNvSpPr>
            <a:spLocks noChangeAspect="1"/>
          </p:cNvSpPr>
          <p:nvPr/>
        </p:nvSpPr>
        <p:spPr>
          <a:xfrm>
            <a:off x="22968486" y="5143888"/>
            <a:ext cx="3060000" cy="306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6" name="Round Single Corner Rectangle 45">
            <a:extLst>
              <a:ext uri="{FF2B5EF4-FFF2-40B4-BE49-F238E27FC236}">
                <a16:creationId xmlns:a16="http://schemas.microsoft.com/office/drawing/2014/main" id="{CE6C2FCE-0F7B-DC01-227C-E20B302541A0}"/>
              </a:ext>
            </a:extLst>
          </p:cNvPr>
          <p:cNvSpPr/>
          <p:nvPr/>
        </p:nvSpPr>
        <p:spPr>
          <a:xfrm>
            <a:off x="1168400" y="20728183"/>
            <a:ext cx="27938413" cy="20797716"/>
          </a:xfrm>
          <a:prstGeom prst="round1Rect">
            <a:avLst>
              <a:gd name="adj" fmla="val 2698"/>
            </a:avLst>
          </a:prstGeom>
          <a:solidFill>
            <a:schemeClr val="tx1">
              <a:alpha val="30000"/>
            </a:schemeClr>
          </a:solidFill>
          <a:ln w="1270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p>
        </p:txBody>
      </p:sp>
      <p:sp>
        <p:nvSpPr>
          <p:cNvPr id="1035" name="Round Single Corner Rectangle 1034">
            <a:extLst>
              <a:ext uri="{FF2B5EF4-FFF2-40B4-BE49-F238E27FC236}">
                <a16:creationId xmlns:a16="http://schemas.microsoft.com/office/drawing/2014/main" id="{B9CD3DE2-D61E-A208-94E4-B4DB48085434}"/>
              </a:ext>
            </a:extLst>
          </p:cNvPr>
          <p:cNvSpPr/>
          <p:nvPr/>
        </p:nvSpPr>
        <p:spPr>
          <a:xfrm>
            <a:off x="1562142" y="36161151"/>
            <a:ext cx="5051472" cy="4899537"/>
          </a:xfrm>
          <a:prstGeom prst="round1Rect">
            <a:avLst>
              <a:gd name="adj" fmla="val 11147"/>
            </a:avLst>
          </a:prstGeom>
          <a:solidFill>
            <a:schemeClr val="tx1">
              <a:alpha val="30000"/>
            </a:schemeClr>
          </a:solidFill>
          <a:ln w="1270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p>
        </p:txBody>
      </p:sp>
      <p:sp>
        <p:nvSpPr>
          <p:cNvPr id="35" name="Round Single Corner Rectangle 34">
            <a:extLst>
              <a:ext uri="{FF2B5EF4-FFF2-40B4-BE49-F238E27FC236}">
                <a16:creationId xmlns:a16="http://schemas.microsoft.com/office/drawing/2014/main" id="{51F24A27-2DAF-A389-DADD-1450E8A57BB5}"/>
              </a:ext>
            </a:extLst>
          </p:cNvPr>
          <p:cNvSpPr/>
          <p:nvPr/>
        </p:nvSpPr>
        <p:spPr>
          <a:xfrm>
            <a:off x="1153972" y="8722235"/>
            <a:ext cx="27952841" cy="3705773"/>
          </a:xfrm>
          <a:prstGeom prst="round1Rect">
            <a:avLst>
              <a:gd name="adj" fmla="val 14116"/>
            </a:avLst>
          </a:prstGeom>
          <a:solidFill>
            <a:schemeClr val="tx1">
              <a:alpha val="30000"/>
            </a:schemeClr>
          </a:solid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p>
        </p:txBody>
      </p:sp>
      <p:sp>
        <p:nvSpPr>
          <p:cNvPr id="5" name="Rounded Rectangle 4">
            <a:extLst>
              <a:ext uri="{FF2B5EF4-FFF2-40B4-BE49-F238E27FC236}">
                <a16:creationId xmlns:a16="http://schemas.microsoft.com/office/drawing/2014/main" id="{975C3D4F-24F2-2AA4-F641-4B7BDA1AEB13}"/>
              </a:ext>
            </a:extLst>
          </p:cNvPr>
          <p:cNvSpPr/>
          <p:nvPr/>
        </p:nvSpPr>
        <p:spPr>
          <a:xfrm>
            <a:off x="736600" y="879475"/>
            <a:ext cx="28802013" cy="41044813"/>
          </a:xfrm>
          <a:prstGeom prst="roundRect">
            <a:avLst>
              <a:gd name="adj" fmla="val 2046"/>
            </a:avLst>
          </a:prstGeom>
          <a:noFill/>
          <a:ln w="190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C63DAD3F-DF0E-2F84-ECF4-5F52492FC148}"/>
              </a:ext>
            </a:extLst>
          </p:cNvPr>
          <p:cNvSpPr txBox="1"/>
          <p:nvPr/>
        </p:nvSpPr>
        <p:spPr>
          <a:xfrm>
            <a:off x="1153971" y="1153591"/>
            <a:ext cx="27938413" cy="2554545"/>
          </a:xfrm>
          <a:prstGeom prst="rect">
            <a:avLst/>
          </a:prstGeom>
          <a:noFill/>
        </p:spPr>
        <p:txBody>
          <a:bodyPr wrap="square" rtlCol="0">
            <a:spAutoFit/>
          </a:bodyPr>
          <a:lstStyle/>
          <a:p>
            <a:pPr algn="ctr"/>
            <a:r>
              <a:rPr lang="en-US" sz="8000" b="1" i="1" dirty="0">
                <a:solidFill>
                  <a:schemeClr val="bg1"/>
                </a:solidFill>
              </a:rPr>
              <a:t>GRB Detection Efficiency and Localization Capability of the</a:t>
            </a:r>
          </a:p>
          <a:p>
            <a:pPr algn="ctr"/>
            <a:r>
              <a:rPr lang="en-US" sz="8000" b="1" i="1" dirty="0">
                <a:solidFill>
                  <a:schemeClr val="bg1"/>
                </a:solidFill>
              </a:rPr>
              <a:t>Gamma-ray Transients Monitor (GTM) on board Formosat-8B</a:t>
            </a:r>
            <a:endParaRPr lang="en-TW" sz="8000" b="1" i="1" dirty="0">
              <a:solidFill>
                <a:schemeClr val="bg1"/>
              </a:solidFill>
            </a:endParaRPr>
          </a:p>
        </p:txBody>
      </p:sp>
      <p:sp>
        <p:nvSpPr>
          <p:cNvPr id="7" name="Rounded Rectangle 6">
            <a:extLst>
              <a:ext uri="{FF2B5EF4-FFF2-40B4-BE49-F238E27FC236}">
                <a16:creationId xmlns:a16="http://schemas.microsoft.com/office/drawing/2014/main" id="{F2875EE3-0F06-3C0A-B063-07B881642B89}"/>
              </a:ext>
            </a:extLst>
          </p:cNvPr>
          <p:cNvSpPr/>
          <p:nvPr/>
        </p:nvSpPr>
        <p:spPr>
          <a:xfrm>
            <a:off x="1168400" y="3894955"/>
            <a:ext cx="27952842" cy="116679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3200" dirty="0">
                <a:solidFill>
                  <a:schemeClr val="bg1"/>
                </a:solidFill>
              </a:rPr>
              <a:t>Chien-You Huang(1), Shun-Chia Yang(2), Hsiang-</a:t>
            </a:r>
            <a:r>
              <a:rPr lang="en-US" sz="3200" dirty="0" err="1">
                <a:solidFill>
                  <a:schemeClr val="bg1"/>
                </a:solidFill>
              </a:rPr>
              <a:t>Kuang</a:t>
            </a:r>
            <a:r>
              <a:rPr lang="en-US" sz="3200" dirty="0">
                <a:solidFill>
                  <a:schemeClr val="bg1"/>
                </a:solidFill>
              </a:rPr>
              <a:t> Chang(1,3,4), </a:t>
            </a:r>
            <a:r>
              <a:rPr lang="en-US" sz="3200" dirty="0" err="1">
                <a:solidFill>
                  <a:schemeClr val="bg1"/>
                </a:solidFill>
              </a:rPr>
              <a:t>Chih-Hsun</a:t>
            </a:r>
            <a:r>
              <a:rPr lang="en-US" sz="3200" dirty="0">
                <a:solidFill>
                  <a:schemeClr val="bg1"/>
                </a:solidFill>
              </a:rPr>
              <a:t> Lin(5), Che-</a:t>
            </a:r>
            <a:r>
              <a:rPr lang="en-US" sz="3200" dirty="0" err="1">
                <a:solidFill>
                  <a:schemeClr val="bg1"/>
                </a:solidFill>
              </a:rPr>
              <a:t>Chih</a:t>
            </a:r>
            <a:r>
              <a:rPr lang="en-US" sz="3200" dirty="0">
                <a:solidFill>
                  <a:schemeClr val="bg1"/>
                </a:solidFill>
              </a:rPr>
              <a:t> Tsao(6), Yung-Wei Chang(7), Yen-Fu Chen(6), Che-Yen Chu(3), Yun-</a:t>
            </a:r>
            <a:r>
              <a:rPr lang="en-US" sz="3200" dirty="0" err="1">
                <a:solidFill>
                  <a:schemeClr val="bg1"/>
                </a:solidFill>
              </a:rPr>
              <a:t>Hsin</a:t>
            </a:r>
            <a:r>
              <a:rPr lang="en-US" sz="3200" dirty="0">
                <a:solidFill>
                  <a:schemeClr val="bg1"/>
                </a:solidFill>
              </a:rPr>
              <a:t> Chung(3), An-</a:t>
            </a:r>
            <a:r>
              <a:rPr lang="en-US" sz="3200" dirty="0" err="1">
                <a:solidFill>
                  <a:schemeClr val="bg1"/>
                </a:solidFill>
              </a:rPr>
              <a:t>Hsuan</a:t>
            </a:r>
            <a:r>
              <a:rPr lang="en-US" sz="3200" dirty="0">
                <a:solidFill>
                  <a:schemeClr val="bg1"/>
                </a:solidFill>
              </a:rPr>
              <a:t> Feng(6), Jr-Yue Hsiang(3), </a:t>
            </a:r>
            <a:r>
              <a:rPr lang="en-US" sz="3200" dirty="0" err="1">
                <a:solidFill>
                  <a:schemeClr val="bg1"/>
                </a:solidFill>
              </a:rPr>
              <a:t>Keng</a:t>
            </a:r>
            <a:r>
              <a:rPr lang="en-US" sz="3200" dirty="0">
                <a:solidFill>
                  <a:schemeClr val="bg1"/>
                </a:solidFill>
              </a:rPr>
              <a:t>-Li Lai(6), </a:t>
            </a:r>
            <a:r>
              <a:rPr lang="en-US" sz="3200" dirty="0" err="1">
                <a:solidFill>
                  <a:schemeClr val="bg1"/>
                </a:solidFill>
              </a:rPr>
              <a:t>Tsu-Hsuan</a:t>
            </a:r>
            <a:r>
              <a:rPr lang="en-US" sz="3200" dirty="0">
                <a:solidFill>
                  <a:schemeClr val="bg1"/>
                </a:solidFill>
              </a:rPr>
              <a:t> Lin(1), </a:t>
            </a:r>
            <a:r>
              <a:rPr lang="en-US" sz="3200" dirty="0" err="1">
                <a:solidFill>
                  <a:schemeClr val="bg1"/>
                </a:solidFill>
              </a:rPr>
              <a:t>Tze</a:t>
            </a:r>
            <a:r>
              <a:rPr lang="en-US" sz="3200" dirty="0">
                <a:solidFill>
                  <a:schemeClr val="bg1"/>
                </a:solidFill>
              </a:rPr>
              <a:t>-Hsiang </a:t>
            </a:r>
            <a:r>
              <a:rPr lang="en-US" sz="3200" dirty="0" err="1">
                <a:solidFill>
                  <a:schemeClr val="bg1"/>
                </a:solidFill>
              </a:rPr>
              <a:t>Su</a:t>
            </a:r>
            <a:r>
              <a:rPr lang="en-US" sz="3200" dirty="0">
                <a:solidFill>
                  <a:schemeClr val="bg1"/>
                </a:solidFill>
              </a:rPr>
              <a:t>(1), Yun-Han Wang(5), Chien-Ying Yang(8)</a:t>
            </a:r>
          </a:p>
        </p:txBody>
      </p:sp>
      <p:sp>
        <p:nvSpPr>
          <p:cNvPr id="15" name="Rounded Rectangle 14">
            <a:extLst>
              <a:ext uri="{FF2B5EF4-FFF2-40B4-BE49-F238E27FC236}">
                <a16:creationId xmlns:a16="http://schemas.microsoft.com/office/drawing/2014/main" id="{55FD1CB2-941B-80FD-9294-A1FCD0D6C12B}"/>
              </a:ext>
            </a:extLst>
          </p:cNvPr>
          <p:cNvSpPr/>
          <p:nvPr/>
        </p:nvSpPr>
        <p:spPr>
          <a:xfrm>
            <a:off x="1433716" y="9369516"/>
            <a:ext cx="27459862" cy="286330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3600" dirty="0"/>
              <a:t>The scientific purposes of GTM are to monitor Gamma-Ray Bursts (GRBs) and other bright gamma-ray transients in the energy range from 50 keV to 2 MeV. Base on detailed simulations, the 50% detection efficiency happens at the fluences (in the energy range from 10 keV to 1 MeV) of 2×10^(−6) erg/cm^2 and 6×10^(−7) erg/cm^2 for long and short GRBs, respectively. GTM is therefore expected to detect about </a:t>
            </a:r>
            <a:r>
              <a:rPr lang="en-US" sz="3600" dirty="0">
                <a:solidFill>
                  <a:schemeClr val="bg1"/>
                </a:solidFill>
              </a:rPr>
              <a:t>50</a:t>
            </a:r>
            <a:r>
              <a:rPr lang="en-US" sz="3600" dirty="0"/>
              <a:t> GRBs per year, according to the Fermi/GBM 10-year GRB-fluence distribution. For localization capability, the localization uncertainty at 3 sigma confidence level of long GRBs with the fluences of 4×10^(−5) erg/cm^2 and 4×10^(−6) erg/cm^2 are about </a:t>
            </a:r>
            <a:r>
              <a:rPr lang="en-US" sz="3600" dirty="0">
                <a:solidFill>
                  <a:schemeClr val="bg1"/>
                </a:solidFill>
              </a:rPr>
              <a:t>3</a:t>
            </a:r>
            <a:r>
              <a:rPr lang="en-US" sz="3600" dirty="0"/>
              <a:t> and </a:t>
            </a:r>
            <a:r>
              <a:rPr lang="en-US" sz="3600" dirty="0">
                <a:solidFill>
                  <a:schemeClr val="bg1"/>
                </a:solidFill>
              </a:rPr>
              <a:t>30</a:t>
            </a:r>
            <a:r>
              <a:rPr lang="en-US" sz="3600" dirty="0"/>
              <a:t> degrees, respectively.</a:t>
            </a:r>
          </a:p>
        </p:txBody>
      </p:sp>
      <p:cxnSp>
        <p:nvCxnSpPr>
          <p:cNvPr id="22" name="Straight Connector 21">
            <a:extLst>
              <a:ext uri="{FF2B5EF4-FFF2-40B4-BE49-F238E27FC236}">
                <a16:creationId xmlns:a16="http://schemas.microsoft.com/office/drawing/2014/main" id="{2D50796D-03E4-FA48-FE79-BD2C05DAE5C7}"/>
              </a:ext>
            </a:extLst>
          </p:cNvPr>
          <p:cNvCxnSpPr>
            <a:cxnSpLocks/>
          </p:cNvCxnSpPr>
          <p:nvPr/>
        </p:nvCxnSpPr>
        <p:spPr>
          <a:xfrm>
            <a:off x="1153971" y="3823025"/>
            <a:ext cx="27952842" cy="0"/>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D83E26E-1F9E-BC80-5224-1ADDDC3D9BFA}"/>
              </a:ext>
            </a:extLst>
          </p:cNvPr>
          <p:cNvSpPr txBox="1"/>
          <p:nvPr/>
        </p:nvSpPr>
        <p:spPr>
          <a:xfrm>
            <a:off x="1182830" y="5092218"/>
            <a:ext cx="27902167" cy="3046988"/>
          </a:xfrm>
          <a:prstGeom prst="rect">
            <a:avLst/>
          </a:prstGeom>
          <a:noFill/>
        </p:spPr>
        <p:txBody>
          <a:bodyPr wrap="square">
            <a:spAutoFit/>
          </a:bodyPr>
          <a:lstStyle/>
          <a:p>
            <a:pPr marL="742950" indent="-742950" algn="just">
              <a:buFontTx/>
              <a:buAutoNum type="arabicParenBoth"/>
            </a:pPr>
            <a:r>
              <a:rPr lang="en-US" sz="2400" dirty="0">
                <a:solidFill>
                  <a:schemeClr val="bg1">
                    <a:lumMod val="75000"/>
                  </a:schemeClr>
                </a:solidFill>
              </a:rPr>
              <a:t>Department of Physics, National Tsing Hua University, Hsinchu, Taiwan</a:t>
            </a:r>
          </a:p>
          <a:p>
            <a:pPr marL="742950" indent="-742950" algn="just">
              <a:buFontTx/>
              <a:buAutoNum type="arabicParenBoth"/>
            </a:pPr>
            <a:r>
              <a:rPr lang="en-US" sz="2400" dirty="0">
                <a:solidFill>
                  <a:schemeClr val="bg1">
                    <a:lumMod val="75000"/>
                  </a:schemeClr>
                </a:solidFill>
              </a:rPr>
              <a:t>Department of Electrical and Computer Engineering, National Yang Ming Chiao Tung University, Hsinchu, Taiwan</a:t>
            </a:r>
          </a:p>
          <a:p>
            <a:pPr marL="742950" indent="-742950" algn="just">
              <a:buAutoNum type="arabicParenBoth"/>
            </a:pPr>
            <a:r>
              <a:rPr lang="en-US" sz="2400" dirty="0">
                <a:solidFill>
                  <a:schemeClr val="bg1">
                    <a:lumMod val="75000"/>
                  </a:schemeClr>
                </a:solidFill>
              </a:rPr>
              <a:t>Institute of Astronomy, National Tsing Hua University, Hsinchu, Taiwan</a:t>
            </a:r>
          </a:p>
          <a:p>
            <a:pPr marL="742950" indent="-742950" algn="just">
              <a:buAutoNum type="arabicParenBoth"/>
            </a:pPr>
            <a:r>
              <a:rPr lang="en-US" sz="2400" dirty="0">
                <a:solidFill>
                  <a:schemeClr val="bg1">
                    <a:lumMod val="75000"/>
                  </a:schemeClr>
                </a:solidFill>
              </a:rPr>
              <a:t>Center for Informatics and Computation in Astronomy (CICA), National Tsing Hua University, Hsinchu, Taiwan </a:t>
            </a:r>
          </a:p>
          <a:p>
            <a:pPr marL="742950" indent="-742950" algn="just">
              <a:buAutoNum type="arabicParenBoth"/>
            </a:pPr>
            <a:r>
              <a:rPr lang="en-US" sz="2400" dirty="0">
                <a:solidFill>
                  <a:schemeClr val="bg1">
                    <a:lumMod val="75000"/>
                  </a:schemeClr>
                </a:solidFill>
              </a:rPr>
              <a:t>Institute of Physics, Academia Sinica, Taipei, Taiwan</a:t>
            </a:r>
          </a:p>
          <a:p>
            <a:pPr marL="742950" indent="-742950" algn="just">
              <a:buAutoNum type="arabicParenBoth"/>
            </a:pPr>
            <a:r>
              <a:rPr lang="en-US" sz="2400" dirty="0">
                <a:solidFill>
                  <a:schemeClr val="bg1">
                    <a:lumMod val="75000"/>
                  </a:schemeClr>
                </a:solidFill>
              </a:rPr>
              <a:t>Department of Power </a:t>
            </a:r>
            <a:r>
              <a:rPr lang="en-US" sz="2400" dirty="0">
                <a:solidFill>
                  <a:schemeClr val="bg1">
                    <a:lumMod val="65000"/>
                  </a:schemeClr>
                </a:solidFill>
              </a:rPr>
              <a:t>Mechanical</a:t>
            </a:r>
            <a:r>
              <a:rPr lang="en-US" sz="2400" dirty="0">
                <a:solidFill>
                  <a:schemeClr val="bg1">
                    <a:lumMod val="75000"/>
                  </a:schemeClr>
                </a:solidFill>
              </a:rPr>
              <a:t> Engineering, National Tsing Hua University, Hsinchu, Taiwan</a:t>
            </a:r>
          </a:p>
          <a:p>
            <a:pPr marL="742950" indent="-742950" algn="just">
              <a:buAutoNum type="arabicParenBoth"/>
            </a:pPr>
            <a:r>
              <a:rPr lang="en-US" sz="2400" dirty="0">
                <a:solidFill>
                  <a:schemeClr val="bg1">
                    <a:lumMod val="75000"/>
                  </a:schemeClr>
                </a:solidFill>
              </a:rPr>
              <a:t>Department of Physics, National Central University, Taoyuan, Taiwan</a:t>
            </a:r>
          </a:p>
          <a:p>
            <a:pPr marL="742950" indent="-742950" algn="just">
              <a:buAutoNum type="arabicParenBoth"/>
            </a:pPr>
            <a:r>
              <a:rPr lang="en-US" sz="2400" dirty="0">
                <a:solidFill>
                  <a:schemeClr val="bg1">
                    <a:lumMod val="75000"/>
                  </a:schemeClr>
                </a:solidFill>
              </a:rPr>
              <a:t>National Space Organization, National Applied Research Labs, Hsinchu, Taiwan</a:t>
            </a:r>
          </a:p>
        </p:txBody>
      </p:sp>
      <p:sp>
        <p:nvSpPr>
          <p:cNvPr id="37" name="Rounded Rectangle 36">
            <a:extLst>
              <a:ext uri="{FF2B5EF4-FFF2-40B4-BE49-F238E27FC236}">
                <a16:creationId xmlns:a16="http://schemas.microsoft.com/office/drawing/2014/main" id="{A9897DFA-917F-4C50-2E17-7EF3729C1559}"/>
              </a:ext>
            </a:extLst>
          </p:cNvPr>
          <p:cNvSpPr/>
          <p:nvPr/>
        </p:nvSpPr>
        <p:spPr>
          <a:xfrm>
            <a:off x="1729691" y="8315466"/>
            <a:ext cx="3024336" cy="858580"/>
          </a:xfrm>
          <a:prstGeom prst="roundRect">
            <a:avLst/>
          </a:prstGeom>
          <a:solidFill>
            <a:schemeClr val="bg1"/>
          </a:solid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4000" b="1" dirty="0">
                <a:solidFill>
                  <a:schemeClr val="tx1"/>
                </a:solidFill>
              </a:rPr>
              <a:t>Abstract</a:t>
            </a:r>
          </a:p>
        </p:txBody>
      </p:sp>
      <p:sp>
        <p:nvSpPr>
          <p:cNvPr id="38" name="Round Single Corner Rectangle 37">
            <a:extLst>
              <a:ext uri="{FF2B5EF4-FFF2-40B4-BE49-F238E27FC236}">
                <a16:creationId xmlns:a16="http://schemas.microsoft.com/office/drawing/2014/main" id="{BEDC2272-DD0A-3A76-D506-45062D9B19F7}"/>
              </a:ext>
            </a:extLst>
          </p:cNvPr>
          <p:cNvSpPr/>
          <p:nvPr/>
        </p:nvSpPr>
        <p:spPr>
          <a:xfrm>
            <a:off x="1182830" y="13211806"/>
            <a:ext cx="27938413" cy="6749915"/>
          </a:xfrm>
          <a:prstGeom prst="round1Rect">
            <a:avLst>
              <a:gd name="adj" fmla="val 8399"/>
            </a:avLst>
          </a:prstGeom>
          <a:solidFill>
            <a:schemeClr val="tx1">
              <a:alpha val="30000"/>
            </a:schemeClr>
          </a:solidFill>
          <a:ln w="1270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p>
        </p:txBody>
      </p:sp>
      <p:sp>
        <p:nvSpPr>
          <p:cNvPr id="39" name="Rounded Rectangle 38">
            <a:extLst>
              <a:ext uri="{FF2B5EF4-FFF2-40B4-BE49-F238E27FC236}">
                <a16:creationId xmlns:a16="http://schemas.microsoft.com/office/drawing/2014/main" id="{4915271E-8309-A0B5-A344-36E88C994AF9}"/>
              </a:ext>
            </a:extLst>
          </p:cNvPr>
          <p:cNvSpPr/>
          <p:nvPr/>
        </p:nvSpPr>
        <p:spPr>
          <a:xfrm>
            <a:off x="1470515" y="13963965"/>
            <a:ext cx="10556662" cy="571972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3600" dirty="0"/>
              <a:t>GTM is a secondary payload on board Formosat-8B (FS-8B), a Taiwanese remote-sensing satellite scheduled to launch in 2026. GTM consists of two identical modules located on two opposite sides of FS-8B. Each module has four sensor units facing different directions to cover half of the sky. The two modules will then cover the whole sky, including the direction occulted by the Earth. Each sensor unit is composed of a GAGG scintillator array (50 mm x 50 mm x 8 mm) to be readout by SiPM with 16 pixel-channels. </a:t>
            </a:r>
            <a:endParaRPr lang="en-US" sz="5400" dirty="0"/>
          </a:p>
        </p:txBody>
      </p:sp>
      <p:sp>
        <p:nvSpPr>
          <p:cNvPr id="40" name="Rounded Rectangle 39">
            <a:extLst>
              <a:ext uri="{FF2B5EF4-FFF2-40B4-BE49-F238E27FC236}">
                <a16:creationId xmlns:a16="http://schemas.microsoft.com/office/drawing/2014/main" id="{98C6D4F3-2BA2-F076-BD0C-C7F52DF5850D}"/>
              </a:ext>
            </a:extLst>
          </p:cNvPr>
          <p:cNvSpPr/>
          <p:nvPr/>
        </p:nvSpPr>
        <p:spPr>
          <a:xfrm>
            <a:off x="1758548" y="12778058"/>
            <a:ext cx="4536504" cy="858580"/>
          </a:xfrm>
          <a:prstGeom prst="roundRect">
            <a:avLst/>
          </a:prstGeom>
          <a:solidFill>
            <a:schemeClr val="bg1"/>
          </a:solidFill>
          <a:ln w="1270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4000" b="1" dirty="0">
                <a:solidFill>
                  <a:schemeClr val="tx1"/>
                </a:solidFill>
              </a:rPr>
              <a:t>Instrument Design</a:t>
            </a:r>
          </a:p>
        </p:txBody>
      </p:sp>
      <p:sp>
        <p:nvSpPr>
          <p:cNvPr id="51" name="Rounded Rectangle 50">
            <a:extLst>
              <a:ext uri="{FF2B5EF4-FFF2-40B4-BE49-F238E27FC236}">
                <a16:creationId xmlns:a16="http://schemas.microsoft.com/office/drawing/2014/main" id="{98697610-BF21-68FC-2842-DC8E3D464E0F}"/>
              </a:ext>
            </a:extLst>
          </p:cNvPr>
          <p:cNvSpPr/>
          <p:nvPr/>
        </p:nvSpPr>
        <p:spPr>
          <a:xfrm>
            <a:off x="1744118" y="20289048"/>
            <a:ext cx="4536504" cy="858580"/>
          </a:xfrm>
          <a:prstGeom prst="roundRect">
            <a:avLst/>
          </a:prstGeom>
          <a:solidFill>
            <a:schemeClr val="bg1"/>
          </a:solidFill>
          <a:ln w="1270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4000" b="1" dirty="0">
                <a:solidFill>
                  <a:schemeClr val="tx1"/>
                </a:solidFill>
              </a:rPr>
              <a:t>Simulation Results</a:t>
            </a:r>
          </a:p>
        </p:txBody>
      </p:sp>
      <p:pic>
        <p:nvPicPr>
          <p:cNvPr id="63" name="Picture 2">
            <a:extLst>
              <a:ext uri="{FF2B5EF4-FFF2-40B4-BE49-F238E27FC236}">
                <a16:creationId xmlns:a16="http://schemas.microsoft.com/office/drawing/2014/main" id="{BC6B59A8-EA6A-F097-002E-757208366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8704" y="5245374"/>
            <a:ext cx="4106584"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4">
            <a:extLst>
              <a:ext uri="{FF2B5EF4-FFF2-40B4-BE49-F238E27FC236}">
                <a16:creationId xmlns:a16="http://schemas.microsoft.com/office/drawing/2014/main" id="{4EA9C60F-652B-C492-1CB9-D7CAAFF605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91799" y="5233888"/>
            <a:ext cx="2100176"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資訊服務處| 圖示資料">
            <a:extLst>
              <a:ext uri="{FF2B5EF4-FFF2-40B4-BE49-F238E27FC236}">
                <a16:creationId xmlns:a16="http://schemas.microsoft.com/office/drawing/2014/main" id="{1141A8FB-C040-58B5-9AD6-8B6AD1F9BA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04997" y="5247180"/>
            <a:ext cx="288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1037" name="Rounded Rectangle 1036">
            <a:extLst>
              <a:ext uri="{FF2B5EF4-FFF2-40B4-BE49-F238E27FC236}">
                <a16:creationId xmlns:a16="http://schemas.microsoft.com/office/drawing/2014/main" id="{E0C3AE7C-8FB3-AA59-451B-FB17F1159653}"/>
              </a:ext>
            </a:extLst>
          </p:cNvPr>
          <p:cNvSpPr/>
          <p:nvPr/>
        </p:nvSpPr>
        <p:spPr>
          <a:xfrm>
            <a:off x="2137858" y="35758097"/>
            <a:ext cx="3024336" cy="858580"/>
          </a:xfrm>
          <a:prstGeom prst="roundRect">
            <a:avLst/>
          </a:prstGeom>
          <a:solidFill>
            <a:schemeClr val="bg1"/>
          </a:solidFill>
          <a:ln w="1270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4000" b="1" dirty="0">
                <a:solidFill>
                  <a:schemeClr val="tx1"/>
                </a:solidFill>
              </a:rPr>
              <a:t>Reference</a:t>
            </a:r>
          </a:p>
        </p:txBody>
      </p:sp>
      <p:pic>
        <p:nvPicPr>
          <p:cNvPr id="1060" name="Picture 36">
            <a:extLst>
              <a:ext uri="{FF2B5EF4-FFF2-40B4-BE49-F238E27FC236}">
                <a16:creationId xmlns:a16="http://schemas.microsoft.com/office/drawing/2014/main" id="{57037CB1-0883-4949-E18E-1EFCE0358B8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822" t="4011" r="9282" b="20538"/>
          <a:stretch/>
        </p:blipFill>
        <p:spPr bwMode="auto">
          <a:xfrm>
            <a:off x="23919439" y="13378934"/>
            <a:ext cx="3455475" cy="288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1E873D0-6898-3A54-2AB8-54C10D9A86E0}"/>
              </a:ext>
            </a:extLst>
          </p:cNvPr>
          <p:cNvPicPr>
            <a:picLocks noChangeAspect="1"/>
          </p:cNvPicPr>
          <p:nvPr/>
        </p:nvPicPr>
        <p:blipFill>
          <a:blip r:embed="rId7"/>
          <a:stretch>
            <a:fillRect/>
          </a:stretch>
        </p:blipFill>
        <p:spPr>
          <a:xfrm>
            <a:off x="2137858" y="36941114"/>
            <a:ext cx="3861974" cy="3861974"/>
          </a:xfrm>
          <a:prstGeom prst="rect">
            <a:avLst/>
          </a:prstGeom>
        </p:spPr>
      </p:pic>
      <p:cxnSp>
        <p:nvCxnSpPr>
          <p:cNvPr id="13" name="Straight Connector 12">
            <a:extLst>
              <a:ext uri="{FF2B5EF4-FFF2-40B4-BE49-F238E27FC236}">
                <a16:creationId xmlns:a16="http://schemas.microsoft.com/office/drawing/2014/main" id="{B982EA3D-D67C-6356-204C-A9B91BA2E8F9}"/>
              </a:ext>
            </a:extLst>
          </p:cNvPr>
          <p:cNvCxnSpPr>
            <a:cxnSpLocks/>
          </p:cNvCxnSpPr>
          <p:nvPr/>
        </p:nvCxnSpPr>
        <p:spPr>
          <a:xfrm flipH="1">
            <a:off x="1406688" y="28170633"/>
            <a:ext cx="27461838"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0FF0A41F-B887-EABA-99E3-B74FF54D38DF}"/>
              </a:ext>
            </a:extLst>
          </p:cNvPr>
          <p:cNvSpPr/>
          <p:nvPr/>
        </p:nvSpPr>
        <p:spPr>
          <a:xfrm>
            <a:off x="17167041" y="20838559"/>
            <a:ext cx="11637657" cy="713896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marL="571500" indent="-571500" algn="just">
              <a:buFont typeface="Arial" panose="020B0604020202020204" pitchFamily="34" charset="0"/>
              <a:buChar char="•"/>
            </a:pPr>
            <a:r>
              <a:rPr lang="en-US" sz="3600" dirty="0">
                <a:solidFill>
                  <a:srgbClr val="76D6FF"/>
                </a:solidFill>
              </a:rPr>
              <a:t>Artificial light curve</a:t>
            </a:r>
          </a:p>
          <a:p>
            <a:pPr marL="1028700" lvl="1" indent="-571500" algn="just">
              <a:buFont typeface="Courier New" panose="02070309020205020404" pitchFamily="49" charset="0"/>
              <a:buChar char="o"/>
            </a:pPr>
            <a:r>
              <a:rPr lang="en-US" sz="3600" dirty="0"/>
              <a:t>Interval: 1,000 s</a:t>
            </a:r>
          </a:p>
          <a:p>
            <a:pPr marL="1028700" lvl="1" indent="-571500" algn="just">
              <a:buFont typeface="Courier New" panose="02070309020205020404" pitchFamily="49" charset="0"/>
              <a:buChar char="o"/>
            </a:pPr>
            <a:r>
              <a:rPr lang="en-US" sz="3600" dirty="0"/>
              <a:t>LGRB: 10 s, soft (alpha=-1, Ep=300 keV) CPL spectra</a:t>
            </a:r>
          </a:p>
          <a:p>
            <a:pPr marL="1028700" lvl="1" indent="-571500" algn="just">
              <a:buFont typeface="Courier New" panose="02070309020205020404" pitchFamily="49" charset="0"/>
              <a:buChar char="o"/>
            </a:pPr>
            <a:r>
              <a:rPr lang="en-US" sz="3600" dirty="0"/>
              <a:t>SGRB: 0.5 s, hard (alpha=-0.5, Ep=500 keV) CPL spectra</a:t>
            </a:r>
          </a:p>
          <a:p>
            <a:pPr marL="1028700" lvl="1" indent="-571500" algn="just">
              <a:buFont typeface="Courier New" panose="02070309020205020404" pitchFamily="49" charset="0"/>
              <a:buChar char="o"/>
            </a:pPr>
            <a:r>
              <a:rPr lang="en-US" sz="3600" dirty="0"/>
              <a:t>Count rate bases on </a:t>
            </a:r>
            <a:r>
              <a:rPr lang="en-US" sz="3600" b="1" dirty="0">
                <a:solidFill>
                  <a:srgbClr val="FF453A"/>
                </a:solidFill>
              </a:rPr>
              <a:t>Chang et al., 2022, ASR, 69, 1249</a:t>
            </a:r>
            <a:endParaRPr lang="en-US" sz="3600" dirty="0">
              <a:solidFill>
                <a:srgbClr val="FF453A"/>
              </a:solidFill>
            </a:endParaRPr>
          </a:p>
          <a:p>
            <a:pPr marL="571500" indent="-571500" algn="just">
              <a:buFont typeface="Arial" panose="020B0604020202020204" pitchFamily="34" charset="0"/>
              <a:buChar char="•"/>
            </a:pPr>
            <a:r>
              <a:rPr lang="en-US" sz="3600" dirty="0">
                <a:solidFill>
                  <a:srgbClr val="76D6FF"/>
                </a:solidFill>
              </a:rPr>
              <a:t>Trigger algorithm</a:t>
            </a:r>
          </a:p>
          <a:p>
            <a:pPr marL="1028700" lvl="1" indent="-571500" algn="just">
              <a:buFont typeface="Courier New" panose="02070309020205020404" pitchFamily="49" charset="0"/>
              <a:buChar char="o"/>
            </a:pPr>
            <a:r>
              <a:rPr lang="en-US" sz="3600" dirty="0"/>
              <a:t>Time bin: 1, 2, 5 [ms, 10ms, 100ms &amp; s] &amp; 10 s and also their half-bin shift</a:t>
            </a:r>
          </a:p>
          <a:p>
            <a:pPr marL="1028700" lvl="1" indent="-571500" algn="just">
              <a:buFont typeface="Courier New" panose="02070309020205020404" pitchFamily="49" charset="0"/>
              <a:buChar char="o"/>
            </a:pPr>
            <a:r>
              <a:rPr lang="en-US" sz="3600" dirty="0"/>
              <a:t>If 8 individual sensors can’t find GRB trigger, 4 sensors on one module would be collected together to search</a:t>
            </a:r>
          </a:p>
          <a:p>
            <a:pPr marL="1028700" lvl="1" indent="-571500" algn="just">
              <a:buFont typeface="Courier New" panose="02070309020205020404" pitchFamily="49" charset="0"/>
              <a:buChar char="o"/>
            </a:pPr>
            <a:r>
              <a:rPr lang="en-US" sz="3600" dirty="0"/>
              <a:t>Threshold is defined as an average level making the false alarm probability of Poisson distribution of background level &lt; 1e-3</a:t>
            </a:r>
          </a:p>
          <a:p>
            <a:pPr marL="1028700" lvl="1" indent="-571500" algn="just">
              <a:buFont typeface="Courier New" panose="02070309020205020404" pitchFamily="49" charset="0"/>
              <a:buChar char="o"/>
            </a:pPr>
            <a:endParaRPr lang="en-US" sz="3600" dirty="0"/>
          </a:p>
          <a:p>
            <a:pPr marL="1028700" lvl="1" indent="-571500" algn="just">
              <a:buFont typeface="Courier New" panose="02070309020205020404" pitchFamily="49" charset="0"/>
              <a:buChar char="o"/>
            </a:pPr>
            <a:endParaRPr lang="en-US" sz="3600" dirty="0"/>
          </a:p>
        </p:txBody>
      </p:sp>
      <p:sp>
        <p:nvSpPr>
          <p:cNvPr id="20" name="Rounded Rectangle 19">
            <a:extLst>
              <a:ext uri="{FF2B5EF4-FFF2-40B4-BE49-F238E27FC236}">
                <a16:creationId xmlns:a16="http://schemas.microsoft.com/office/drawing/2014/main" id="{B3EF2B7F-893A-AC0B-73AC-AF835D927BA2}"/>
              </a:ext>
            </a:extLst>
          </p:cNvPr>
          <p:cNvSpPr/>
          <p:nvPr/>
        </p:nvSpPr>
        <p:spPr>
          <a:xfrm>
            <a:off x="1433717" y="21298191"/>
            <a:ext cx="15696526" cy="117131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3600" dirty="0"/>
              <a:t>To derive the detection efficiency, 10,000 # </a:t>
            </a:r>
            <a:r>
              <a:rPr lang="en-US" sz="3600" dirty="0">
                <a:solidFill>
                  <a:srgbClr val="76D6FF"/>
                </a:solidFill>
              </a:rPr>
              <a:t>artificial light curves </a:t>
            </a:r>
            <a:r>
              <a:rPr lang="en-US" sz="3600" dirty="0"/>
              <a:t>with a certain fluence from a certain direction are fed into  the </a:t>
            </a:r>
            <a:r>
              <a:rPr lang="en-US" sz="3600" dirty="0">
                <a:solidFill>
                  <a:srgbClr val="76D6FF"/>
                </a:solidFill>
              </a:rPr>
              <a:t>trigger algorithm</a:t>
            </a:r>
            <a:r>
              <a:rPr lang="en-US" sz="3600" dirty="0"/>
              <a:t>.</a:t>
            </a:r>
          </a:p>
        </p:txBody>
      </p:sp>
      <p:sp>
        <p:nvSpPr>
          <p:cNvPr id="26" name="Rounded Rectangle 25">
            <a:extLst>
              <a:ext uri="{FF2B5EF4-FFF2-40B4-BE49-F238E27FC236}">
                <a16:creationId xmlns:a16="http://schemas.microsoft.com/office/drawing/2014/main" id="{9E22AA46-3555-2554-6042-22F5764DB5BC}"/>
              </a:ext>
            </a:extLst>
          </p:cNvPr>
          <p:cNvSpPr/>
          <p:nvPr/>
        </p:nvSpPr>
        <p:spPr>
          <a:xfrm>
            <a:off x="1433717" y="28370466"/>
            <a:ext cx="5472276" cy="722190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3600" dirty="0"/>
              <a:t>For the localization, a </a:t>
            </a:r>
            <a:r>
              <a:rPr lang="en-US" sz="3600" dirty="0" err="1"/>
              <a:t>simu-lated</a:t>
            </a:r>
            <a:r>
              <a:rPr lang="en-US" sz="3600" dirty="0"/>
              <a:t> table was built up  by separating all sky to become 1,600 directions and </a:t>
            </a:r>
            <a:r>
              <a:rPr lang="en-US" sz="3600" dirty="0" err="1"/>
              <a:t>enlar-ging</a:t>
            </a:r>
            <a:r>
              <a:rPr lang="en-US" sz="3600" dirty="0"/>
              <a:t> them to 41,168 </a:t>
            </a:r>
            <a:r>
              <a:rPr lang="en-US" sz="3600" dirty="0" err="1"/>
              <a:t>direc-tions</a:t>
            </a:r>
            <a:r>
              <a:rPr lang="en-US" sz="3600" dirty="0"/>
              <a:t> with Fibonacci sphere. Therefore, the real observed data can be compared with the simulated table by the Chi-squared fitting. Finally, the most possible direction and the confidence level will be reported.</a:t>
            </a:r>
          </a:p>
        </p:txBody>
      </p:sp>
      <p:pic>
        <p:nvPicPr>
          <p:cNvPr id="1026" name="Picture 2">
            <a:extLst>
              <a:ext uri="{FF2B5EF4-FFF2-40B4-BE49-F238E27FC236}">
                <a16:creationId xmlns:a16="http://schemas.microsoft.com/office/drawing/2014/main" id="{5A9959C5-95B0-F2A7-EE80-CB9DA585434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86" r="31028"/>
          <a:stretch/>
        </p:blipFill>
        <p:spPr bwMode="auto">
          <a:xfrm>
            <a:off x="12185650" y="13377985"/>
            <a:ext cx="9760064" cy="6417556"/>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4248B648-7002-86B9-78BD-10E3719E8F2A}"/>
              </a:ext>
            </a:extLst>
          </p:cNvPr>
          <p:cNvSpPr/>
          <p:nvPr/>
        </p:nvSpPr>
        <p:spPr>
          <a:xfrm>
            <a:off x="12365461" y="18730519"/>
            <a:ext cx="2865946" cy="847538"/>
          </a:xfrm>
          <a:prstGeom prst="round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Formosat-8B</a:t>
            </a:r>
            <a:endParaRPr lang="en-TW" sz="3600" b="1" dirty="0">
              <a:solidFill>
                <a:schemeClr val="tx1"/>
              </a:solidFill>
            </a:endParaRPr>
          </a:p>
        </p:txBody>
      </p:sp>
      <p:pic>
        <p:nvPicPr>
          <p:cNvPr id="43" name="Picture 42">
            <a:extLst>
              <a:ext uri="{FF2B5EF4-FFF2-40B4-BE49-F238E27FC236}">
                <a16:creationId xmlns:a16="http://schemas.microsoft.com/office/drawing/2014/main" id="{54B2D29F-91FF-7B6A-FC4B-26C429090454}"/>
              </a:ext>
            </a:extLst>
          </p:cNvPr>
          <p:cNvPicPr>
            <a:picLocks noChangeAspect="1"/>
          </p:cNvPicPr>
          <p:nvPr/>
        </p:nvPicPr>
        <p:blipFill rotWithShape="1">
          <a:blip r:embed="rId9"/>
          <a:srcRect t="23255" b="10869"/>
          <a:stretch/>
        </p:blipFill>
        <p:spPr>
          <a:xfrm>
            <a:off x="22034469" y="16360586"/>
            <a:ext cx="6928301" cy="3421122"/>
          </a:xfrm>
          <a:prstGeom prst="rect">
            <a:avLst/>
          </a:prstGeom>
        </p:spPr>
      </p:pic>
      <p:cxnSp>
        <p:nvCxnSpPr>
          <p:cNvPr id="50" name="Straight Arrow Connector 49">
            <a:extLst>
              <a:ext uri="{FF2B5EF4-FFF2-40B4-BE49-F238E27FC236}">
                <a16:creationId xmlns:a16="http://schemas.microsoft.com/office/drawing/2014/main" id="{F3E3E2B0-BE80-EC9C-47AB-17A9D810D86A}"/>
              </a:ext>
            </a:extLst>
          </p:cNvPr>
          <p:cNvCxnSpPr>
            <a:cxnSpLocks/>
          </p:cNvCxnSpPr>
          <p:nvPr/>
        </p:nvCxnSpPr>
        <p:spPr>
          <a:xfrm flipH="1" flipV="1">
            <a:off x="17167041" y="17523748"/>
            <a:ext cx="8771445" cy="853797"/>
          </a:xfrm>
          <a:prstGeom prst="straightConnector1">
            <a:avLst/>
          </a:prstGeom>
          <a:ln w="101600">
            <a:solidFill>
              <a:srgbClr val="009C7B"/>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55DB2E09-EF55-4CE2-6B0D-FD04D4187AE4}"/>
              </a:ext>
            </a:extLst>
          </p:cNvPr>
          <p:cNvSpPr/>
          <p:nvPr/>
        </p:nvSpPr>
        <p:spPr>
          <a:xfrm>
            <a:off x="24092269" y="15652016"/>
            <a:ext cx="3197105" cy="513721"/>
          </a:xfrm>
          <a:prstGeom prst="roundRect">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GAGG Scintillator </a:t>
            </a:r>
          </a:p>
        </p:txBody>
      </p:sp>
      <p:cxnSp>
        <p:nvCxnSpPr>
          <p:cNvPr id="56" name="Straight Arrow Connector 55">
            <a:extLst>
              <a:ext uri="{FF2B5EF4-FFF2-40B4-BE49-F238E27FC236}">
                <a16:creationId xmlns:a16="http://schemas.microsoft.com/office/drawing/2014/main" id="{91FED99D-C831-0183-260E-CCBEA251410B}"/>
              </a:ext>
            </a:extLst>
          </p:cNvPr>
          <p:cNvCxnSpPr>
            <a:cxnSpLocks/>
          </p:cNvCxnSpPr>
          <p:nvPr/>
        </p:nvCxnSpPr>
        <p:spPr>
          <a:xfrm flipH="1" flipV="1">
            <a:off x="19013243" y="16964951"/>
            <a:ext cx="3309540" cy="332474"/>
          </a:xfrm>
          <a:prstGeom prst="straightConnector1">
            <a:avLst/>
          </a:prstGeom>
          <a:ln w="101600">
            <a:solidFill>
              <a:srgbClr val="009C7B"/>
            </a:solidFill>
            <a:headEnd w="med" len="med"/>
            <a:tailEnd type="triangle" w="lg" len="lg"/>
          </a:ln>
        </p:spPr>
        <p:style>
          <a:lnRef idx="1">
            <a:schemeClr val="accent1"/>
          </a:lnRef>
          <a:fillRef idx="0">
            <a:schemeClr val="accent1"/>
          </a:fillRef>
          <a:effectRef idx="0">
            <a:schemeClr val="accent1"/>
          </a:effectRef>
          <a:fontRef idx="minor">
            <a:schemeClr val="tx1"/>
          </a:fontRef>
        </p:style>
      </p:cxnSp>
      <p:sp>
        <p:nvSpPr>
          <p:cNvPr id="1024" name="Rounded Rectangle 1023">
            <a:extLst>
              <a:ext uri="{FF2B5EF4-FFF2-40B4-BE49-F238E27FC236}">
                <a16:creationId xmlns:a16="http://schemas.microsoft.com/office/drawing/2014/main" id="{5F52D639-AF7D-7416-9AB9-1E329B64C974}"/>
              </a:ext>
            </a:extLst>
          </p:cNvPr>
          <p:cNvSpPr/>
          <p:nvPr/>
        </p:nvSpPr>
        <p:spPr>
          <a:xfrm>
            <a:off x="25940303" y="19281146"/>
            <a:ext cx="2698141" cy="513721"/>
          </a:xfrm>
          <a:prstGeom prst="roundRect">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Slave Module</a:t>
            </a:r>
          </a:p>
        </p:txBody>
      </p:sp>
      <p:sp>
        <p:nvSpPr>
          <p:cNvPr id="1028" name="Rounded Rectangle 1027">
            <a:extLst>
              <a:ext uri="{FF2B5EF4-FFF2-40B4-BE49-F238E27FC236}">
                <a16:creationId xmlns:a16="http://schemas.microsoft.com/office/drawing/2014/main" id="{DF1DB2AA-F9F9-9D8D-36D1-8948B0BCAE75}"/>
              </a:ext>
            </a:extLst>
          </p:cNvPr>
          <p:cNvSpPr/>
          <p:nvPr/>
        </p:nvSpPr>
        <p:spPr>
          <a:xfrm>
            <a:off x="22322783" y="19274566"/>
            <a:ext cx="2843839" cy="513721"/>
          </a:xfrm>
          <a:prstGeom prst="roundRect">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Master Module</a:t>
            </a:r>
          </a:p>
        </p:txBody>
      </p:sp>
      <p:pic>
        <p:nvPicPr>
          <p:cNvPr id="1095" name="Picture 1094">
            <a:extLst>
              <a:ext uri="{FF2B5EF4-FFF2-40B4-BE49-F238E27FC236}">
                <a16:creationId xmlns:a16="http://schemas.microsoft.com/office/drawing/2014/main" id="{ED67B83D-C380-9C8C-F3E7-1FB73393DEE0}"/>
              </a:ext>
            </a:extLst>
          </p:cNvPr>
          <p:cNvPicPr>
            <a:picLocks noChangeAspect="1"/>
          </p:cNvPicPr>
          <p:nvPr/>
        </p:nvPicPr>
        <p:blipFill>
          <a:blip r:embed="rId10"/>
          <a:stretch>
            <a:fillRect/>
          </a:stretch>
        </p:blipFill>
        <p:spPr>
          <a:xfrm>
            <a:off x="19405668" y="34828025"/>
            <a:ext cx="9462858" cy="6480000"/>
          </a:xfrm>
          <a:prstGeom prst="rect">
            <a:avLst/>
          </a:prstGeom>
        </p:spPr>
      </p:pic>
      <p:pic>
        <p:nvPicPr>
          <p:cNvPr id="1101" name="Picture 1100">
            <a:extLst>
              <a:ext uri="{FF2B5EF4-FFF2-40B4-BE49-F238E27FC236}">
                <a16:creationId xmlns:a16="http://schemas.microsoft.com/office/drawing/2014/main" id="{9E2E3E87-816E-5340-8651-02E7CDD609C1}"/>
              </a:ext>
            </a:extLst>
          </p:cNvPr>
          <p:cNvPicPr>
            <a:picLocks noChangeAspect="1"/>
          </p:cNvPicPr>
          <p:nvPr/>
        </p:nvPicPr>
        <p:blipFill>
          <a:blip r:embed="rId11"/>
          <a:stretch>
            <a:fillRect/>
          </a:stretch>
        </p:blipFill>
        <p:spPr>
          <a:xfrm>
            <a:off x="19405668" y="28254834"/>
            <a:ext cx="9462858" cy="6480000"/>
          </a:xfrm>
          <a:prstGeom prst="rect">
            <a:avLst/>
          </a:prstGeom>
        </p:spPr>
      </p:pic>
      <p:pic>
        <p:nvPicPr>
          <p:cNvPr id="23" name="Picture 2">
            <a:extLst>
              <a:ext uri="{FF2B5EF4-FFF2-40B4-BE49-F238E27FC236}">
                <a16:creationId xmlns:a16="http://schemas.microsoft.com/office/drawing/2014/main" id="{0DA34092-7607-266A-EF16-4AB5805015C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058486" y="5228881"/>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FFE1E9AC-8960-870B-AB0A-C32852586A0F}"/>
              </a:ext>
            </a:extLst>
          </p:cNvPr>
          <p:cNvPicPr>
            <a:picLocks noChangeAspect="1"/>
          </p:cNvPicPr>
          <p:nvPr/>
        </p:nvPicPr>
        <p:blipFill>
          <a:blip r:embed="rId13"/>
          <a:stretch>
            <a:fillRect/>
          </a:stretch>
        </p:blipFill>
        <p:spPr>
          <a:xfrm>
            <a:off x="7031597" y="35001703"/>
            <a:ext cx="12240000" cy="6120000"/>
          </a:xfrm>
          <a:prstGeom prst="rect">
            <a:avLst/>
          </a:prstGeom>
        </p:spPr>
      </p:pic>
      <p:sp>
        <p:nvSpPr>
          <p:cNvPr id="27" name="Rounded Rectangle 26">
            <a:extLst>
              <a:ext uri="{FF2B5EF4-FFF2-40B4-BE49-F238E27FC236}">
                <a16:creationId xmlns:a16="http://schemas.microsoft.com/office/drawing/2014/main" id="{B1B760AC-E5D1-4222-EE48-F2220B7D4655}"/>
              </a:ext>
            </a:extLst>
          </p:cNvPr>
          <p:cNvSpPr/>
          <p:nvPr/>
        </p:nvSpPr>
        <p:spPr>
          <a:xfrm>
            <a:off x="8818275" y="35851331"/>
            <a:ext cx="568358" cy="77748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solidFill>
                  <a:srgbClr val="D883FF"/>
                </a:solidFill>
              </a:rPr>
              <a:t>✬</a:t>
            </a:r>
          </a:p>
        </p:txBody>
      </p:sp>
      <p:sp>
        <p:nvSpPr>
          <p:cNvPr id="28" name="Rounded Rectangle 27">
            <a:extLst>
              <a:ext uri="{FF2B5EF4-FFF2-40B4-BE49-F238E27FC236}">
                <a16:creationId xmlns:a16="http://schemas.microsoft.com/office/drawing/2014/main" id="{ECF9410C-8469-15AB-E629-57E936122FAA}"/>
              </a:ext>
            </a:extLst>
          </p:cNvPr>
          <p:cNvSpPr/>
          <p:nvPr/>
        </p:nvSpPr>
        <p:spPr>
          <a:xfrm>
            <a:off x="11238962" y="35851331"/>
            <a:ext cx="568358" cy="77748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solidFill>
                  <a:srgbClr val="D883FF"/>
                </a:solidFill>
              </a:rPr>
              <a:t>✬</a:t>
            </a:r>
          </a:p>
        </p:txBody>
      </p:sp>
      <p:sp>
        <p:nvSpPr>
          <p:cNvPr id="29" name="Rounded Rectangle 28">
            <a:extLst>
              <a:ext uri="{FF2B5EF4-FFF2-40B4-BE49-F238E27FC236}">
                <a16:creationId xmlns:a16="http://schemas.microsoft.com/office/drawing/2014/main" id="{6D77FBB9-5C03-91D3-E7BB-F731B2673D22}"/>
              </a:ext>
            </a:extLst>
          </p:cNvPr>
          <p:cNvSpPr/>
          <p:nvPr/>
        </p:nvSpPr>
        <p:spPr>
          <a:xfrm>
            <a:off x="13659649" y="35839197"/>
            <a:ext cx="568358" cy="77748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solidFill>
                  <a:srgbClr val="D883FF"/>
                </a:solidFill>
              </a:rPr>
              <a:t>✬</a:t>
            </a:r>
          </a:p>
        </p:txBody>
      </p:sp>
      <p:sp>
        <p:nvSpPr>
          <p:cNvPr id="30" name="Rounded Rectangle 29">
            <a:extLst>
              <a:ext uri="{FF2B5EF4-FFF2-40B4-BE49-F238E27FC236}">
                <a16:creationId xmlns:a16="http://schemas.microsoft.com/office/drawing/2014/main" id="{EE9A4D5A-D927-DDF4-AF48-C675337ED243}"/>
              </a:ext>
            </a:extLst>
          </p:cNvPr>
          <p:cNvSpPr/>
          <p:nvPr/>
        </p:nvSpPr>
        <p:spPr>
          <a:xfrm>
            <a:off x="18501023" y="35839197"/>
            <a:ext cx="568358" cy="77748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solidFill>
                  <a:srgbClr val="D883FF"/>
                </a:solidFill>
              </a:rPr>
              <a:t>✬</a:t>
            </a:r>
          </a:p>
        </p:txBody>
      </p:sp>
      <p:pic>
        <p:nvPicPr>
          <p:cNvPr id="17" name="Picture 16">
            <a:extLst>
              <a:ext uri="{FF2B5EF4-FFF2-40B4-BE49-F238E27FC236}">
                <a16:creationId xmlns:a16="http://schemas.microsoft.com/office/drawing/2014/main" id="{29E823FA-0469-A812-59A3-5BF7E729BA3A}"/>
              </a:ext>
            </a:extLst>
          </p:cNvPr>
          <p:cNvPicPr>
            <a:picLocks noChangeAspect="1"/>
          </p:cNvPicPr>
          <p:nvPr/>
        </p:nvPicPr>
        <p:blipFill>
          <a:blip r:embed="rId14"/>
          <a:stretch>
            <a:fillRect/>
          </a:stretch>
        </p:blipFill>
        <p:spPr>
          <a:xfrm>
            <a:off x="7031597" y="28429238"/>
            <a:ext cx="12240000" cy="6120000"/>
          </a:xfrm>
          <a:prstGeom prst="rect">
            <a:avLst/>
          </a:prstGeom>
        </p:spPr>
      </p:pic>
      <p:sp>
        <p:nvSpPr>
          <p:cNvPr id="36" name="Rounded Rectangle 35">
            <a:extLst>
              <a:ext uri="{FF2B5EF4-FFF2-40B4-BE49-F238E27FC236}">
                <a16:creationId xmlns:a16="http://schemas.microsoft.com/office/drawing/2014/main" id="{6DA5B115-C504-238A-3525-5D89A7AF0C9C}"/>
              </a:ext>
            </a:extLst>
          </p:cNvPr>
          <p:cNvSpPr/>
          <p:nvPr/>
        </p:nvSpPr>
        <p:spPr>
          <a:xfrm>
            <a:off x="18579317" y="31905312"/>
            <a:ext cx="568358" cy="77748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solidFill>
                  <a:srgbClr val="D883FF"/>
                </a:solidFill>
              </a:rPr>
              <a:t>✬</a:t>
            </a:r>
          </a:p>
        </p:txBody>
      </p:sp>
      <p:pic>
        <p:nvPicPr>
          <p:cNvPr id="9" name="Picture 8">
            <a:extLst>
              <a:ext uri="{FF2B5EF4-FFF2-40B4-BE49-F238E27FC236}">
                <a16:creationId xmlns:a16="http://schemas.microsoft.com/office/drawing/2014/main" id="{6BBF760E-7F57-DF6F-CA70-B475F8C3A0C4}"/>
              </a:ext>
            </a:extLst>
          </p:cNvPr>
          <p:cNvPicPr>
            <a:picLocks noChangeAspect="1"/>
          </p:cNvPicPr>
          <p:nvPr/>
        </p:nvPicPr>
        <p:blipFill>
          <a:blip r:embed="rId15"/>
          <a:stretch>
            <a:fillRect/>
          </a:stretch>
        </p:blipFill>
        <p:spPr>
          <a:xfrm>
            <a:off x="9359432" y="22439936"/>
            <a:ext cx="7760492" cy="5580000"/>
          </a:xfrm>
          <a:prstGeom prst="rect">
            <a:avLst/>
          </a:prstGeom>
        </p:spPr>
      </p:pic>
      <p:pic>
        <p:nvPicPr>
          <p:cNvPr id="11" name="Picture 10">
            <a:extLst>
              <a:ext uri="{FF2B5EF4-FFF2-40B4-BE49-F238E27FC236}">
                <a16:creationId xmlns:a16="http://schemas.microsoft.com/office/drawing/2014/main" id="{21C4A631-0DAA-D860-4515-927EA9EA9328}"/>
              </a:ext>
            </a:extLst>
          </p:cNvPr>
          <p:cNvPicPr>
            <a:picLocks noChangeAspect="1"/>
          </p:cNvPicPr>
          <p:nvPr/>
        </p:nvPicPr>
        <p:blipFill>
          <a:blip r:embed="rId16"/>
          <a:stretch>
            <a:fillRect/>
          </a:stretch>
        </p:blipFill>
        <p:spPr>
          <a:xfrm>
            <a:off x="1562142" y="22467290"/>
            <a:ext cx="7760492" cy="5580000"/>
          </a:xfrm>
          <a:prstGeom prst="rect">
            <a:avLst/>
          </a:prstGeom>
        </p:spPr>
      </p:pic>
    </p:spTree>
    <p:extLst>
      <p:ext uri="{BB962C8B-B14F-4D97-AF65-F5344CB8AC3E}">
        <p14:creationId xmlns:p14="http://schemas.microsoft.com/office/powerpoint/2010/main" val="7446458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37415</TotalTime>
  <Words>687</Words>
  <Application>Microsoft Macintosh PowerPoint</Application>
  <PresentationFormat>Custom</PresentationFormat>
  <Paragraphs>38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Courier New</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黃千祐</dc:creator>
  <cp:lastModifiedBy>黃千祐</cp:lastModifiedBy>
  <cp:revision>22</cp:revision>
  <dcterms:created xsi:type="dcterms:W3CDTF">2022-08-17T08:59:07Z</dcterms:created>
  <dcterms:modified xsi:type="dcterms:W3CDTF">2022-09-26T06:51:38Z</dcterms:modified>
</cp:coreProperties>
</file>